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56" r:id="rId2"/>
    <p:sldId id="266" r:id="rId3"/>
    <p:sldId id="267" r:id="rId4"/>
    <p:sldId id="268" r:id="rId5"/>
    <p:sldId id="270" r:id="rId6"/>
    <p:sldId id="257" r:id="rId7"/>
    <p:sldId id="271" r:id="rId8"/>
    <p:sldId id="272" r:id="rId9"/>
    <p:sldId id="273" r:id="rId10"/>
    <p:sldId id="282" r:id="rId11"/>
    <p:sldId id="287" r:id="rId12"/>
    <p:sldId id="276" r:id="rId13"/>
    <p:sldId id="279" r:id="rId14"/>
    <p:sldId id="280" r:id="rId15"/>
    <p:sldId id="281" r:id="rId16"/>
    <p:sldId id="286" r:id="rId17"/>
    <p:sldId id="269" r:id="rId18"/>
    <p:sldId id="278" r:id="rId19"/>
    <p:sldId id="265" r:id="rId20"/>
  </p:sldIdLst>
  <p:sldSz cx="9144000" cy="6858000" type="screen4x3"/>
  <p:notesSz cx="6858000" cy="9144000"/>
  <p:embeddedFontLst>
    <p:embeddedFont>
      <p:font typeface="Trebuchet MS" pitchFamily="34" charset="0"/>
      <p:regular r:id="rId21"/>
      <p:bold r:id="rId22"/>
      <p:italic r:id="rId23"/>
      <p:boldItalic r:id="rId24"/>
    </p:embeddedFont>
    <p:embeddedFont>
      <p:font typeface="Georgia" pitchFamily="18" charset="0"/>
      <p:regular r:id="rId25"/>
      <p:bold r:id="rId26"/>
      <p:italic r:id="rId27"/>
      <p:boldItalic r:id="rId2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howGuides="1">
      <p:cViewPr varScale="1">
        <p:scale>
          <a:sx n="65" d="100"/>
          <a:sy n="65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2FC270-A41D-4253-8EDF-55E5B8520FA5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A88733-6547-4EAD-A692-8E198EC52C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http://yarus.aspu.ru/images/Image/dictionaries/citaty/image001.gif" TargetMode="External"/><Relationship Id="rId18" Type="http://schemas.openxmlformats.org/officeDocument/2006/relationships/image" Target="http://yarus.aspu.ru/images/Image/dictionaries/synonym/image004.gif" TargetMode="External"/><Relationship Id="rId3" Type="http://schemas.openxmlformats.org/officeDocument/2006/relationships/image" Target="http://yarus.aspu.ru/images/Image/dictionaries/pic2.jpg" TargetMode="External"/><Relationship Id="rId21" Type="http://schemas.openxmlformats.org/officeDocument/2006/relationships/image" Target="../media/image11.gif"/><Relationship Id="rId7" Type="http://schemas.openxmlformats.org/officeDocument/2006/relationships/image" Target="http://yarus.aspu.ru/images/Image/fotolab/racib.jpg" TargetMode="External"/><Relationship Id="rId12" Type="http://schemas.openxmlformats.org/officeDocument/2006/relationships/image" Target="../media/image6.gif"/><Relationship Id="rId17" Type="http://schemas.openxmlformats.org/officeDocument/2006/relationships/image" Target="../media/image9.gif"/><Relationship Id="rId2" Type="http://schemas.openxmlformats.org/officeDocument/2006/relationships/image" Target="../media/image1.jpeg"/><Relationship Id="rId16" Type="http://schemas.openxmlformats.org/officeDocument/2006/relationships/image" Target="../media/image8.jpeg"/><Relationship Id="rId20" Type="http://schemas.openxmlformats.org/officeDocument/2006/relationships/image" Target="http://yarus.aspu.ru/images/Image/dictionaries/sravnenie/image004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http://www.yarus.aspu.ru/images/Image/dictionaries/orthoepic/zarva.jpg" TargetMode="External"/><Relationship Id="rId24" Type="http://schemas.openxmlformats.org/officeDocument/2006/relationships/image" Target="http://yarus.aspu.ru/images/Image/dictionaries/explanatory/image015.gif" TargetMode="External"/><Relationship Id="rId5" Type="http://schemas.openxmlformats.org/officeDocument/2006/relationships/image" Target="http://yarus.aspu.ru/images/Image/dictionaries/wordformative/image011.gif" TargetMode="External"/><Relationship Id="rId15" Type="http://schemas.openxmlformats.org/officeDocument/2006/relationships/image" Target="http://yarus.aspu.ru/images/Image/dictionaries/periphrase/image002.gif" TargetMode="External"/><Relationship Id="rId23" Type="http://schemas.openxmlformats.org/officeDocument/2006/relationships/image" Target="../media/image12.gif"/><Relationship Id="rId10" Type="http://schemas.openxmlformats.org/officeDocument/2006/relationships/image" Target="../media/image5.jpeg"/><Relationship Id="rId19" Type="http://schemas.openxmlformats.org/officeDocument/2006/relationships/image" Target="../media/image10.gif"/><Relationship Id="rId4" Type="http://schemas.openxmlformats.org/officeDocument/2006/relationships/image" Target="../media/image2.gif"/><Relationship Id="rId9" Type="http://schemas.openxmlformats.org/officeDocument/2006/relationships/image" Target="http://yarus.aspu.ru/images/Image/obrat.jpg" TargetMode="External"/><Relationship Id="rId14" Type="http://schemas.openxmlformats.org/officeDocument/2006/relationships/image" Target="../media/image7.gif"/><Relationship Id="rId22" Type="http://schemas.openxmlformats.org/officeDocument/2006/relationships/image" Target="http://yarus.aspu.ru/images/Image/dictionaries/writer/image001.gi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05282" y="235496"/>
            <a:ext cx="7295109" cy="3265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Энциклопедия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одного </a:t>
            </a:r>
          </a:p>
          <a:p>
            <a:pPr algn="ctr"/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3890665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Выполнили: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Нигматзянова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А.М.,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Фельк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А.А, обучающиеся 5В класса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СОШ 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 Ленинского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района ГО г. Уфа РБ.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Куптараева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Э.В., учитель русского языка и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38237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8158" y="2204864"/>
            <a:ext cx="8424936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Аршинник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мелочной торговец (тканями): «Что,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самоварники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аршинники, жаловаться?»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(Н.В. Гоголь,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«Ревизор»);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прозвище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сидельцев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калужан: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«Калужане тесто на аршины продавали».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Аршинничать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заниматься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торговлей.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Нааршинничать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наторговать.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роаршинничаться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проторговаться на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аршинном.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8158" y="249676"/>
            <a:ext cx="8424936" cy="1451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Словарь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устаревших слов </a:t>
            </a:r>
          </a:p>
          <a:p>
            <a:pPr algn="ctr"/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Р.П. Рогожниковой</a:t>
            </a:r>
          </a:p>
        </p:txBody>
      </p:sp>
    </p:spTree>
    <p:extLst>
      <p:ext uri="{BB962C8B-B14F-4D97-AF65-F5344CB8AC3E}">
        <p14:creationId xmlns:p14="http://schemas.microsoft.com/office/powerpoint/2010/main" val="25071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8158" y="351787"/>
            <a:ext cx="8424936" cy="1451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Словарь синонимов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7012" y="2364548"/>
            <a:ext cx="7087228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Аршин – локоть </a:t>
            </a:r>
          </a:p>
          <a:p>
            <a:pPr marL="45720" indent="0"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(был вытеснен со временем)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0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16632"/>
            <a:ext cx="8424936" cy="11521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Жизнь слова аршин в фольклоре</a:t>
            </a:r>
            <a:endParaRPr lang="ru-RU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484784"/>
            <a:ext cx="8136904" cy="50167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Аршинными буквами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(писать) — крупно.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Ходит (сидит, кланяется) «словно аршин проглотил» — не сгибаясь, навытяжку.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Аршин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кафтан, два 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заплаты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вычинка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дороже вещи).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Аршин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солжёт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(мера — делу вера).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свой аршин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мерить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аршин борода, да ума на пядь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Видеть на два аршина в землю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Мерить всех одним аршином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Жизнь слова 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аршин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художественной литературе</a:t>
            </a:r>
            <a:endParaRPr lang="ru-RU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5836" y="1268760"/>
            <a:ext cx="8712968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«Сына Бог им дал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аршин» – 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С. Пушкин, «Сказка о царе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», 1831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(«Привели Алешу в подземное царство, где жили человечки ростом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пол-аршина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Погорельский. Сказка «Чёрная курица или подземные жители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«Аршин на кафтан, два на заплаты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Гримм «Храбрый портной»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спине с двумя горбами да с аршинными ушами» Ершов. «Конек-Горбунок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Умом Россию 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понять,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Аршином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общим 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измерить»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И.Тютчев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1866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5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8158" y="2276872"/>
            <a:ext cx="8424936" cy="3170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Пядь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– древнерусская мера длины,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изначально равная расстоянию между концами растянутых пальцев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руки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– большого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указательного.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8158" y="249676"/>
            <a:ext cx="8424936" cy="14511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Толковые словари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И.В. Даля, С.И.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Ожегова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728192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54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Этимологический словарь Фасмера</a:t>
            </a:r>
            <a:endParaRPr lang="ru-RU" sz="5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132856"/>
            <a:ext cx="8568952" cy="446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Пядь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упоминается с XII века, но указания на её большой размер встречаются в более поздних источниках. Этот термин имел общеславянское распространение. </a:t>
            </a:r>
            <a:r>
              <a:rPr lang="vi-V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Согласно словарю М. Фасмера:</a:t>
            </a:r>
          </a:p>
          <a:p>
            <a:pPr algn="ctr"/>
            <a:r>
              <a:rPr lang="vi-VN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Происходит </a:t>
            </a:r>
            <a:r>
              <a:rPr lang="vi-V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праслав. формы *рędь,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означает «натягивать».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7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8158" y="351787"/>
            <a:ext cx="8424936" cy="1451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Словарь синонимов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7012" y="2364548"/>
            <a:ext cx="7087228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Пядь – четверить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четыре вершка,  четверть, семь дюймов</a:t>
            </a:r>
          </a:p>
        </p:txBody>
      </p:sp>
    </p:spTree>
    <p:extLst>
      <p:ext uri="{BB962C8B-B14F-4D97-AF65-F5344CB8AC3E}">
        <p14:creationId xmlns:p14="http://schemas.microsoft.com/office/powerpoint/2010/main" val="14743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129" y="1556792"/>
            <a:ext cx="8784976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Ни пяди»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(ни отдать, ни взять, ни уступить) — даже самой малой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«Семи пядей во лбу»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(разг.) — у него 7 вариантов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голове,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 пятниц на неделе.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«Семь пядей во лбу»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признак рослости,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совершеннолетия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Не нужно быть семи пядей во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лбу»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пядей равняются человеческому росту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(примерно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12-летнему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возрасту).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Уступишь на пядень, а потянут на сажень.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Ты от дела 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пяденьку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а оно от тебя на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саженьку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От дяди ни пяди, от кумы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никуды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Пяденька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пяденькой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а не стало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саженьки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Жили сажень, а доживать пядень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16632"/>
            <a:ext cx="8424936" cy="7920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Жизнь слова пядь в фольклоре</a:t>
            </a:r>
            <a:endParaRPr lang="ru-RU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1143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Жизнь слова пядь в 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художественной литературе</a:t>
            </a:r>
            <a:endParaRPr lang="ru-RU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628800"/>
            <a:ext cx="8856984" cy="48320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"Будь ты семи пядей во лбу, а где-нибудь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да ошибешься".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(А. Погорельский. Сказка «Чёрная курица или подземные жители»)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Чужой земли мы не хотим ни пяди, но и своей вершка не отдадим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«Марш советских трактористов»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«Кто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из моих людей смеет обижать сироту? — закричал он. — Будь он семи пядень во лбу, а от суда моего не уйдет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...»(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А. Пушкин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«Капитанская дочка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Наконец-то нам дали приказ наступать, отбирать наши пяди и крохи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(В. С. Высоцкий, «Мы вращаем Землю», 1972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4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177048" cy="3600399"/>
          </a:xfrm>
        </p:spPr>
        <p:txBody>
          <a:bodyPr>
            <a:noAutofit/>
          </a:bodyPr>
          <a:lstStyle/>
          <a:p>
            <a:pPr marL="45720" lvl="0" indent="0" algn="ctr">
              <a:buNone/>
            </a:pP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marL="45720" lvl="0" indent="0" algn="ctr">
              <a:buNone/>
            </a:pP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</a:p>
          <a:p>
            <a:pPr marL="45720" lvl="0" indent="0" algn="ctr">
              <a:buNone/>
            </a:pP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7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43608" y="548680"/>
            <a:ext cx="705678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132856"/>
            <a:ext cx="8352928" cy="38884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составить энциклопедию слов аршин, </a:t>
            </a:r>
            <a:r>
              <a:rPr lang="ru-RU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пядь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7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188640"/>
            <a:ext cx="7920880" cy="1402160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Задачи, вытекающие из цели: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916832"/>
            <a:ext cx="8568952" cy="4646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	охарактеризовать слова аршин, пядь, привести дефиниции слов из лингвистических словарей и справочников; 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	систематизировать сведения о словах аршин, пядь, полученные в разных областях филологического знания;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	проанализировать произведения фольклора, художественной литературы на предмет использования в них исследуемых понятий.</a:t>
            </a:r>
          </a:p>
        </p:txBody>
      </p:sp>
    </p:spTree>
    <p:extLst>
      <p:ext uri="{BB962C8B-B14F-4D97-AF65-F5344CB8AC3E}">
        <p14:creationId xmlns:p14="http://schemas.microsoft.com/office/powerpoint/2010/main" val="39372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274796"/>
            <a:ext cx="8496944" cy="1402160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 аршин, пядь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2777" y="2060848"/>
            <a:ext cx="8496944" cy="4536504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значение, происхождение</a:t>
            </a:r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использование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 в разных аспектах гуманитарной науки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2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179512" y="81739"/>
            <a:ext cx="5688632" cy="566738"/>
          </a:xfrm>
        </p:spPr>
        <p:txBody>
          <a:bodyPr/>
          <a:lstStyle/>
          <a:p>
            <a:pPr marL="0" indent="0" algn="l">
              <a:buNone/>
              <a:defRPr/>
            </a:pPr>
            <a:r>
              <a:rPr lang="ru-RU" sz="5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Ход работы</a:t>
            </a:r>
          </a:p>
        </p:txBody>
      </p:sp>
      <p:sp>
        <p:nvSpPr>
          <p:cNvPr id="6148" name="AutoShape 12"/>
          <p:cNvSpPr>
            <a:spLocks noChangeArrowheads="1"/>
          </p:cNvSpPr>
          <p:nvPr/>
        </p:nvSpPr>
        <p:spPr bwMode="auto">
          <a:xfrm>
            <a:off x="8101013" y="5661025"/>
            <a:ext cx="647700" cy="574675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300192" y="81739"/>
            <a:ext cx="2623306" cy="5337263"/>
            <a:chOff x="3379" y="1026"/>
            <a:chExt cx="1406" cy="244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163" name="AutoShape 7"/>
            <p:cNvSpPr>
              <a:spLocks noChangeArrowheads="1"/>
            </p:cNvSpPr>
            <p:nvPr/>
          </p:nvSpPr>
          <p:spPr bwMode="auto">
            <a:xfrm>
              <a:off x="3379" y="1026"/>
              <a:ext cx="1406" cy="499"/>
            </a:xfrm>
            <a:prstGeom prst="plaque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Подвели итоги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 flipH="1" flipV="1">
              <a:off x="4513" y="1616"/>
              <a:ext cx="29" cy="1851"/>
            </a:xfrm>
            <a:prstGeom prst="line">
              <a:avLst/>
            </a:prstGeom>
            <a:grp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348534" y="1267937"/>
            <a:ext cx="4752481" cy="4321652"/>
            <a:chOff x="2837" y="1510"/>
            <a:chExt cx="2266" cy="201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161" name="AutoShape 6"/>
            <p:cNvSpPr>
              <a:spLocks noChangeArrowheads="1"/>
            </p:cNvSpPr>
            <p:nvPr/>
          </p:nvSpPr>
          <p:spPr bwMode="auto">
            <a:xfrm>
              <a:off x="2837" y="1510"/>
              <a:ext cx="1716" cy="671"/>
            </a:xfrm>
            <a:prstGeom prst="plaque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Исследовали жизнь </a:t>
              </a:r>
            </a:p>
            <a:p>
              <a:pPr algn="ctr"/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слова в литературе</a:t>
              </a:r>
            </a:p>
            <a:p>
              <a:pPr algn="ctr"/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и искусстве</a:t>
              </a:r>
            </a:p>
          </p:txBody>
        </p:sp>
        <p:sp>
          <p:nvSpPr>
            <p:cNvPr id="6162" name="Line 15"/>
            <p:cNvSpPr>
              <a:spLocks noChangeShapeType="1"/>
            </p:cNvSpPr>
            <p:nvPr/>
          </p:nvSpPr>
          <p:spPr bwMode="auto">
            <a:xfrm flipH="1" flipV="1">
              <a:off x="3986" y="2249"/>
              <a:ext cx="1117" cy="1272"/>
            </a:xfrm>
            <a:prstGeom prst="line">
              <a:avLst/>
            </a:prstGeom>
            <a:grp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234165" y="2855503"/>
            <a:ext cx="7236594" cy="3092859"/>
            <a:chOff x="1701" y="2271"/>
            <a:chExt cx="3311" cy="1386"/>
          </a:xfrm>
        </p:grpSpPr>
        <p:sp>
          <p:nvSpPr>
            <p:cNvPr id="6159" name="AutoShape 8"/>
            <p:cNvSpPr>
              <a:spLocks noChangeArrowheads="1"/>
            </p:cNvSpPr>
            <p:nvPr/>
          </p:nvSpPr>
          <p:spPr bwMode="auto">
            <a:xfrm>
              <a:off x="1701" y="2271"/>
              <a:ext cx="1614" cy="742"/>
            </a:xfrm>
            <a:prstGeom prst="plaque">
              <a:avLst>
                <a:gd name="adj" fmla="val 16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Составили перечень </a:t>
              </a:r>
            </a:p>
            <a:p>
              <a:pPr algn="ctr"/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словарей для работы </a:t>
              </a:r>
            </a:p>
            <a:p>
              <a:pPr algn="ctr"/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с этим словом</a:t>
              </a: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 flipV="1">
              <a:off x="3315" y="3013"/>
              <a:ext cx="1697" cy="644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179512" y="4581129"/>
            <a:ext cx="7632576" cy="1674922"/>
            <a:chOff x="204" y="3085"/>
            <a:chExt cx="4717" cy="889"/>
          </a:xfrm>
          <a:solidFill>
            <a:schemeClr val="bg1"/>
          </a:solidFill>
        </p:grpSpPr>
        <p:sp>
          <p:nvSpPr>
            <p:cNvPr id="6155" name="AutoShape 9"/>
            <p:cNvSpPr>
              <a:spLocks noChangeArrowheads="1"/>
            </p:cNvSpPr>
            <p:nvPr/>
          </p:nvSpPr>
          <p:spPr bwMode="auto">
            <a:xfrm>
              <a:off x="204" y="3085"/>
              <a:ext cx="2086" cy="889"/>
            </a:xfrm>
            <a:prstGeom prst="plaque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Выбрали слово </a:t>
              </a:r>
            </a:p>
            <a:p>
              <a:pPr algn="ctr"/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из своей </a:t>
              </a:r>
            </a:p>
            <a:p>
              <a:pPr algn="ctr"/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т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ематической</a:t>
              </a:r>
            </a:p>
            <a:p>
              <a:pPr algn="ctr"/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группы</a:t>
              </a:r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6156" name="Line 18"/>
            <p:cNvSpPr>
              <a:spLocks noChangeShapeType="1"/>
            </p:cNvSpPr>
            <p:nvPr/>
          </p:nvSpPr>
          <p:spPr bwMode="auto">
            <a:xfrm flipH="1" flipV="1">
              <a:off x="2382" y="3780"/>
              <a:ext cx="2539" cy="58"/>
            </a:xfrm>
            <a:prstGeom prst="line">
              <a:avLst/>
            </a:prstGeom>
            <a:grp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99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/>
          </p:cNvSpPr>
          <p:nvPr/>
        </p:nvSpPr>
        <p:spPr>
          <a:xfrm>
            <a:off x="565212" y="122428"/>
            <a:ext cx="8229600" cy="2297508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  <a:defRPr/>
            </a:pPr>
            <a:r>
              <a:rPr lang="ru-RU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Ход работы. </a:t>
            </a:r>
            <a:br>
              <a:rPr lang="ru-RU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Шаг 1 – </a:t>
            </a:r>
            <a:r>
              <a:rPr lang="ru-RU" sz="36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 слов из тематической группы «Старорусские единицы измерения длины»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395536" y="2721674"/>
            <a:ext cx="8568952" cy="3816424"/>
          </a:xfrm>
          <a:prstGeom prst="plaque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ходе исследования были выбраны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наиболее часто используемые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Древней Руси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меры длины – аршин, пядь.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312738" y="116632"/>
            <a:ext cx="8229600" cy="1296144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Ход работы. </a:t>
            </a:r>
            <a:b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Шаг 2 – </a:t>
            </a:r>
            <a:r>
              <a:rPr lang="ru-RU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 словарей</a:t>
            </a:r>
            <a:endParaRPr lang="ru-RU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797050" y="2711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49158" name="Picture 6" descr="http://yarus.aspu.ru/images/Image/dictionaries/pic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133600"/>
            <a:ext cx="13684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5197475" y="3689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3924300" y="3068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49162" name="Picture 10" descr="http://yarus.aspu.ru/images/Image/dictionaries/wordformative/image011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121602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5262563" y="3016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4" name="Picture 12" descr="http://yarus.aspu.ru/images/Image/fotolab/racib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700213"/>
            <a:ext cx="1409700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5"/>
          <p:cNvSpPr>
            <a:spLocks noChangeArrowheads="1"/>
          </p:cNvSpPr>
          <p:nvPr/>
        </p:nvSpPr>
        <p:spPr bwMode="auto">
          <a:xfrm>
            <a:off x="611188" y="8901113"/>
            <a:ext cx="9144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49166" name="Picture 14" descr="http://yarus.aspu.ru/images/Image/obrat.jpg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773238"/>
            <a:ext cx="1335087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4379913" y="4829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49168" name="Picture 16" descr="http://www.yarus.aspu.ru/images/Image/dictionaries/orthoepic/zarva.jpg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133600"/>
            <a:ext cx="136842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5389563" y="5245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49170" name="Picture 18" descr="http://yarus.aspu.ru/images/Image/dictionaries/citaty/image001.gif"/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44675"/>
            <a:ext cx="1511300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Rectangle 21"/>
          <p:cNvSpPr>
            <a:spLocks noChangeArrowheads="1"/>
          </p:cNvSpPr>
          <p:nvPr/>
        </p:nvSpPr>
        <p:spPr bwMode="auto">
          <a:xfrm>
            <a:off x="6369050" y="5165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72" name="Picture 20" descr="http://yarus.aspu.ru/images/Image/dictionaries/periphrase/image002.gif"/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263"/>
            <a:ext cx="1401763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4" name="Picture 22" descr="rifm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508500"/>
            <a:ext cx="1366838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2" name="Rectangle 24"/>
          <p:cNvSpPr>
            <a:spLocks noChangeArrowheads="1"/>
          </p:cNvSpPr>
          <p:nvPr/>
        </p:nvSpPr>
        <p:spPr bwMode="auto">
          <a:xfrm>
            <a:off x="4603750" y="4908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49175" name="Picture 23" descr="http://yarus.aspu.ru/images/Image/dictionaries/synonym/image004.gif"/>
          <p:cNvPicPr>
            <a:picLocks noChangeAspect="1" noChangeArrowheads="1"/>
          </p:cNvPicPr>
          <p:nvPr/>
        </p:nvPicPr>
        <p:blipFill>
          <a:blip r:embed="rId17" r:link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005263"/>
            <a:ext cx="1341437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4" name="Rectangle 26"/>
          <p:cNvSpPr>
            <a:spLocks noChangeArrowheads="1"/>
          </p:cNvSpPr>
          <p:nvPr/>
        </p:nvSpPr>
        <p:spPr bwMode="auto">
          <a:xfrm>
            <a:off x="5630863" y="4940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77" name="Picture 25" descr="http://yarus.aspu.ru/images/Image/dictionaries/sravnenie/image004.gif"/>
          <p:cNvPicPr>
            <a:picLocks noChangeAspect="1" noChangeArrowheads="1"/>
          </p:cNvPicPr>
          <p:nvPr/>
        </p:nvPicPr>
        <p:blipFill>
          <a:blip r:embed="rId19" r:link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508500"/>
            <a:ext cx="1411287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6" name="Rectangle 28"/>
          <p:cNvSpPr>
            <a:spLocks noChangeArrowheads="1"/>
          </p:cNvSpPr>
          <p:nvPr/>
        </p:nvSpPr>
        <p:spPr bwMode="auto">
          <a:xfrm>
            <a:off x="6881813" y="47958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79" name="Picture 27" descr="http://yarus.aspu.ru/images/Image/dictionaries/writer/image001.gif"/>
          <p:cNvPicPr>
            <a:picLocks noChangeAspect="1" noChangeArrowheads="1"/>
          </p:cNvPicPr>
          <p:nvPr/>
        </p:nvPicPr>
        <p:blipFill>
          <a:blip r:embed="rId21" r:link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81525"/>
            <a:ext cx="1443038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8" name="Rectangle 30"/>
          <p:cNvSpPr>
            <a:spLocks noChangeArrowheads="1"/>
          </p:cNvSpPr>
          <p:nvPr/>
        </p:nvSpPr>
        <p:spPr bwMode="auto">
          <a:xfrm>
            <a:off x="8213725" y="5294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81" name="Picture 29" descr="http://yarus.aspu.ru/images/Image/dictionaries/explanatory/image015.gif"/>
          <p:cNvPicPr>
            <a:picLocks noChangeAspect="1" noChangeArrowheads="1"/>
          </p:cNvPicPr>
          <p:nvPr/>
        </p:nvPicPr>
        <p:blipFill>
          <a:blip r:embed="rId23" r:link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221163"/>
            <a:ext cx="14668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338158" y="1921736"/>
            <a:ext cx="8424936" cy="43155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Аршин – старорусская единица измерения длины.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8158" y="249676"/>
            <a:ext cx="8424936" cy="1451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Толковые словари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И.В. Даля, С.И. 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Ожегова, Д.Н. Ушакова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995936" y="3801795"/>
            <a:ext cx="4124583" cy="239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728192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Этимологический словарь Фасмера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060848"/>
            <a:ext cx="8640960" cy="4608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Аршин упоминается в литературных источниках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середины XVI века.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Многие ученые приходят к общему мнению, что слово аршин происходит от персидского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арши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мера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длины.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одной из версий, изначально это был норматив натяжения тетивы в римской армии, необходимый для сохранения рабочей дистанции между лучниками в бою. Рассчитывался от правой руки держащей лук до середины груди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стрелка. От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лат. 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arcarius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лучник, от лат. 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arcus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лук.</a:t>
            </a:r>
          </a:p>
        </p:txBody>
      </p:sp>
    </p:spTree>
    <p:extLst>
      <p:ext uri="{BB962C8B-B14F-4D97-AF65-F5344CB8AC3E}">
        <p14:creationId xmlns:p14="http://schemas.microsoft.com/office/powerpoint/2010/main" val="10259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324</TotalTime>
  <Words>550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Georgia</vt:lpstr>
      <vt:lpstr>Times New Roman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Ход работы</vt:lpstr>
      <vt:lpstr>Презентация PowerPoint</vt:lpstr>
      <vt:lpstr>Ход работы.  Шаг 2 – выбор словарей</vt:lpstr>
      <vt:lpstr>Презентация PowerPoint</vt:lpstr>
      <vt:lpstr>Этимологический словарь Фасмера</vt:lpstr>
      <vt:lpstr>Презентация PowerPoint</vt:lpstr>
      <vt:lpstr>Презентация PowerPoint</vt:lpstr>
      <vt:lpstr>Презентация PowerPoint</vt:lpstr>
      <vt:lpstr>Жизнь слова аршин в художественной литературе</vt:lpstr>
      <vt:lpstr>Презентация PowerPoint</vt:lpstr>
      <vt:lpstr>Этимологический словарь Фасмера</vt:lpstr>
      <vt:lpstr>Презентация PowerPoint</vt:lpstr>
      <vt:lpstr>Презентация PowerPoint</vt:lpstr>
      <vt:lpstr>Жизнь слова пядь в художественной литературе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Эльвира</dc:creator>
  <cp:lastModifiedBy>Галия</cp:lastModifiedBy>
  <cp:revision>23</cp:revision>
  <dcterms:created xsi:type="dcterms:W3CDTF">2013-01-14T03:33:28Z</dcterms:created>
  <dcterms:modified xsi:type="dcterms:W3CDTF">2016-11-09T09:55:09Z</dcterms:modified>
</cp:coreProperties>
</file>