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4" r:id="rId1"/>
  </p:sldMasterIdLst>
  <p:sldIdLst>
    <p:sldId id="256" r:id="rId2"/>
    <p:sldId id="266" r:id="rId3"/>
    <p:sldId id="267" r:id="rId4"/>
    <p:sldId id="268" r:id="rId5"/>
    <p:sldId id="270" r:id="rId6"/>
    <p:sldId id="257" r:id="rId7"/>
    <p:sldId id="271" r:id="rId8"/>
    <p:sldId id="272" r:id="rId9"/>
    <p:sldId id="273" r:id="rId10"/>
    <p:sldId id="282" r:id="rId11"/>
    <p:sldId id="287" r:id="rId12"/>
    <p:sldId id="276" r:id="rId13"/>
    <p:sldId id="279" r:id="rId14"/>
    <p:sldId id="280" r:id="rId15"/>
    <p:sldId id="281" r:id="rId16"/>
    <p:sldId id="286" r:id="rId17"/>
    <p:sldId id="269" r:id="rId18"/>
    <p:sldId id="278" r:id="rId19"/>
    <p:sldId id="265" r:id="rId20"/>
  </p:sldIdLst>
  <p:sldSz cx="9144000" cy="6858000" type="screen4x3"/>
  <p:notesSz cx="6858000" cy="9144000"/>
  <p:embeddedFontLst>
    <p:embeddedFont>
      <p:font typeface="Trebuchet MS" pitchFamily="34" charset="0"/>
      <p:regular r:id="rId21"/>
      <p:bold r:id="rId22"/>
      <p:italic r:id="rId23"/>
      <p:boldItalic r:id="rId24"/>
    </p:embeddedFont>
    <p:embeddedFont>
      <p:font typeface="Georgia" pitchFamily="18" charset="0"/>
      <p:regular r:id="rId25"/>
      <p:bold r:id="rId26"/>
      <p:italic r:id="rId27"/>
      <p:boldItalic r:id="rId28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 showGuides="1">
      <p:cViewPr varScale="1">
        <p:scale>
          <a:sx n="65" d="100"/>
          <a:sy n="65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32FC270-A41D-4253-8EDF-55E5B8520FA5}" type="datetimeFigureOut">
              <a:rPr lang="ru-RU" smtClean="0"/>
              <a:t>09.11.2016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BA88733-6547-4EAD-A692-8E198EC52C4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13" Type="http://schemas.openxmlformats.org/officeDocument/2006/relationships/image" Target="http://yarus.aspu.ru/images/Image/dictionaries/citaty/image001.gif" TargetMode="External"/><Relationship Id="rId18" Type="http://schemas.openxmlformats.org/officeDocument/2006/relationships/image" Target="http://yarus.aspu.ru/images/Image/dictionaries/synonym/image004.gif" TargetMode="External"/><Relationship Id="rId3" Type="http://schemas.openxmlformats.org/officeDocument/2006/relationships/image" Target="http://yarus.aspu.ru/images/Image/dictionaries/pic2.jpg" TargetMode="External"/><Relationship Id="rId21" Type="http://schemas.openxmlformats.org/officeDocument/2006/relationships/image" Target="../media/image11.gif"/><Relationship Id="rId7" Type="http://schemas.openxmlformats.org/officeDocument/2006/relationships/image" Target="http://yarus.aspu.ru/images/Image/fotolab/racib.jpg" TargetMode="External"/><Relationship Id="rId12" Type="http://schemas.openxmlformats.org/officeDocument/2006/relationships/image" Target="../media/image6.gif"/><Relationship Id="rId17" Type="http://schemas.openxmlformats.org/officeDocument/2006/relationships/image" Target="../media/image9.gif"/><Relationship Id="rId2" Type="http://schemas.openxmlformats.org/officeDocument/2006/relationships/image" Target="../media/image1.jpeg"/><Relationship Id="rId16" Type="http://schemas.openxmlformats.org/officeDocument/2006/relationships/image" Target="../media/image8.jpeg"/><Relationship Id="rId20" Type="http://schemas.openxmlformats.org/officeDocument/2006/relationships/image" Target="http://yarus.aspu.ru/images/Image/dictionaries/sravnenie/image004.gif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http://www.yarus.aspu.ru/images/Image/dictionaries/orthoepic/zarva.jpg" TargetMode="External"/><Relationship Id="rId24" Type="http://schemas.openxmlformats.org/officeDocument/2006/relationships/image" Target="http://yarus.aspu.ru/images/Image/dictionaries/explanatory/image015.gif" TargetMode="External"/><Relationship Id="rId5" Type="http://schemas.openxmlformats.org/officeDocument/2006/relationships/image" Target="http://yarus.aspu.ru/images/Image/dictionaries/wordformative/image011.gif" TargetMode="External"/><Relationship Id="rId15" Type="http://schemas.openxmlformats.org/officeDocument/2006/relationships/image" Target="http://yarus.aspu.ru/images/Image/dictionaries/periphrase/image002.gif" TargetMode="External"/><Relationship Id="rId23" Type="http://schemas.openxmlformats.org/officeDocument/2006/relationships/image" Target="../media/image12.gif"/><Relationship Id="rId10" Type="http://schemas.openxmlformats.org/officeDocument/2006/relationships/image" Target="../media/image5.jpeg"/><Relationship Id="rId19" Type="http://schemas.openxmlformats.org/officeDocument/2006/relationships/image" Target="../media/image10.gif"/><Relationship Id="rId4" Type="http://schemas.openxmlformats.org/officeDocument/2006/relationships/image" Target="../media/image2.gif"/><Relationship Id="rId9" Type="http://schemas.openxmlformats.org/officeDocument/2006/relationships/image" Target="http://yarus.aspu.ru/images/Image/obrat.jpg" TargetMode="External"/><Relationship Id="rId14" Type="http://schemas.openxmlformats.org/officeDocument/2006/relationships/image" Target="../media/image7.gif"/><Relationship Id="rId22" Type="http://schemas.openxmlformats.org/officeDocument/2006/relationships/image" Target="http://yarus.aspu.ru/images/Image/dictionaries/writer/image001.gi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805282" y="235496"/>
            <a:ext cx="7295109" cy="3265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Энциклопедия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одного </a:t>
            </a:r>
          </a:p>
          <a:p>
            <a:pPr algn="ctr"/>
            <a:r>
              <a:rPr lang="ru-RU" sz="66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3890665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Выполнили: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Нигматзянова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А.М.,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Фельк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А.А, обучающиеся 5В класса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СОШ 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25 Ленинского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района ГО г. Уфа РБ.</a:t>
            </a: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Руководитель: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Куптараева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Э.В., учитель русского языка и литературы.</a:t>
            </a:r>
          </a:p>
        </p:txBody>
      </p:sp>
    </p:spTree>
    <p:extLst>
      <p:ext uri="{BB962C8B-B14F-4D97-AF65-F5344CB8AC3E}">
        <p14:creationId xmlns:p14="http://schemas.microsoft.com/office/powerpoint/2010/main" val="3823701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8158" y="2204864"/>
            <a:ext cx="8424936" cy="39703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Аршинник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lvl="0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мелочной торговец (тканями): «Что, </a:t>
            </a: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самоварники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аршинники, жаловаться?»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(Н.В. Гоголь,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«Ревизор»);</a:t>
            </a:r>
            <a:b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прозвище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сидельцев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калужан: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«Калужане тесто на аршины продавали».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Аршинничать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заниматься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торговлей.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Нааршинничать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наторговать.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роаршинничаться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проторговаться на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аршинном. 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8158" y="249676"/>
            <a:ext cx="8424936" cy="14511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Словарь</a:t>
            </a:r>
            <a:r>
              <a:rPr lang="ru-RU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устаревших слов </a:t>
            </a:r>
          </a:p>
          <a:p>
            <a:pPr algn="ctr"/>
            <a:r>
              <a:rPr lang="ru-RU" sz="4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Р.П. Рогожниковой</a:t>
            </a:r>
          </a:p>
        </p:txBody>
      </p:sp>
    </p:spTree>
    <p:extLst>
      <p:ext uri="{BB962C8B-B14F-4D97-AF65-F5344CB8AC3E}">
        <p14:creationId xmlns:p14="http://schemas.microsoft.com/office/powerpoint/2010/main" val="25071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8158" y="351787"/>
            <a:ext cx="8424936" cy="14511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Словарь синонимов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7012" y="2364548"/>
            <a:ext cx="7087228" cy="258532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Аршин – локоть </a:t>
            </a:r>
          </a:p>
          <a:p>
            <a:pPr marL="45720" indent="0" algn="ctr"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(был вытеснен со временем)</a:t>
            </a:r>
            <a:endParaRPr lang="ru-RU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09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536" y="116632"/>
            <a:ext cx="8424936" cy="115212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Жизнь слова аршин в фольклоре</a:t>
            </a:r>
            <a:endParaRPr lang="ru-RU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1484784"/>
            <a:ext cx="8136904" cy="50167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Аршинными буквами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(писать) — крупно.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Ходит (сидит, кланяется) «словно аршин проглотил» — не сгибаясь, навытяжку.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Аршин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на кафтан, два на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заплаты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вычинка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дороже вещи).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Аршин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солжёт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(мера — делу вера).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свой аршин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мерить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 аршин борода, да ума на пядь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Видеть на два аршина в землю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Мерить всех одним аршином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46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92888" cy="100811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Жизнь слова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аршин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художественной литературе</a:t>
            </a:r>
            <a:endParaRPr lang="ru-RU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836" y="1268760"/>
            <a:ext cx="8712968" cy="52629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«Сына Бог им дал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аршин» – 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С. Пушкин, «Сказка о царе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Салтане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», 1831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(«Привели Алешу в подземное царство, где жили человечки ростом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пол-аршина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Погорельский. Сказка «Чёрная курица или подземные жители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«Аршин на кафтан, два на заплаты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Гримм «Храбрый портной»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 спине с двумя горбами да с аршинными ушами» Ершов. «Конек-Горбунок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Умом Россию 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понять,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Аршином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общим 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измерить»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И.Тютчев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1866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57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38158" y="2276872"/>
            <a:ext cx="8424936" cy="31700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4000" b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Пядь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– древнерусская мера длины,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изначально равная расстоянию между концами растянутых пальцев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руки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– большого 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и указательного.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38158" y="249676"/>
            <a:ext cx="8424936" cy="145113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Толковые словари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И.В. Даля, С.И. 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Ожегова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100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728192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5400" b="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Этимологический словарь Фасмера</a:t>
            </a:r>
            <a:endParaRPr lang="ru-RU" sz="5400" b="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132856"/>
            <a:ext cx="8568952" cy="446449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Пядь 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упоминается с XII века, но указания на её большой размер встречаются в более поздних источниках. Этот термин имел общеславянское распространение. </a:t>
            </a:r>
            <a:r>
              <a:rPr lang="vi-VN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Согласно словарю М. Фасмера:</a:t>
            </a:r>
          </a:p>
          <a:p>
            <a:pPr algn="ctr"/>
            <a:r>
              <a:rPr lang="vi-VN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Происходит </a:t>
            </a:r>
            <a:r>
              <a:rPr lang="vi-VN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от праслав. формы *рędь, </a:t>
            </a:r>
            <a:r>
              <a:rPr lang="ru-RU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что означает «натягивать».</a:t>
            </a:r>
            <a:endParaRPr lang="ru-RU" sz="4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7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38158" y="351787"/>
            <a:ext cx="8424936" cy="14511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Словарь синонимов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07012" y="2364548"/>
            <a:ext cx="7087228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5720" indent="0" algn="ctr">
              <a:buNone/>
            </a:pPr>
            <a:r>
              <a:rPr 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Пядь – четверить</a:t>
            </a:r>
            <a:r>
              <a:rPr lang="ru-R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 четыре вершка,  четверть, семь дюймов</a:t>
            </a:r>
          </a:p>
        </p:txBody>
      </p:sp>
    </p:spTree>
    <p:extLst>
      <p:ext uri="{BB962C8B-B14F-4D97-AF65-F5344CB8AC3E}">
        <p14:creationId xmlns:p14="http://schemas.microsoft.com/office/powerpoint/2010/main" val="1474353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129" y="1556792"/>
            <a:ext cx="8784976" cy="452431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Ни пяди»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(ни отдать, ни взять, ни уступить) — даже самой малой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части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«Семи пядей во лбу»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(разг.) — у него 7 вариантов 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голове,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 пятниц на неделе.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«Семь пядей во лбу»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— признак рослости,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совершеннолетия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Не нужно быть семи пядей во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лбу» 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пядей равняются человеческому росту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(примерно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12-летнему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возрасту).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Уступишь на пядень, а потянут на сажень.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Ты от дела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пяденьку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а оно от тебя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саженьку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От дяди ни пяди, от кумы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никуды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Пяденька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пяденькой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а не стало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саженьки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Жили сажень, а доживать пядень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16632"/>
            <a:ext cx="8424936" cy="79208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Жизнь слова пядь в фольклоре</a:t>
            </a:r>
            <a:endParaRPr lang="ru-RU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2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188640"/>
            <a:ext cx="7992888" cy="1143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Жизнь слова пядь в 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художественной литературе</a:t>
            </a:r>
            <a:endParaRPr lang="ru-RU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1628800"/>
            <a:ext cx="8856984" cy="483209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"Будь ты семи пядей во лбу, а где-нибудь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да ошибешься".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(А. Погорельский. Сказка «Чёрная курица или подземные жители»)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Чужой земли мы не хотим ни пяди, но и своей вершка не отдадим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». «Марш советских трактористов»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«Кто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из моих людей смеет обижать сироту? — закричал он. — Будь он семи пядень во лбу, а от суда моего не уйдет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...»(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А. Пушкин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«Капитанская дочка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Наконец-то нам дали приказ наступать, отбирать наши пяди и крохи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» (В. С. Высоцкий, «Мы вращаем Землю», 1972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4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177048" cy="3600399"/>
          </a:xfrm>
        </p:spPr>
        <p:txBody>
          <a:bodyPr>
            <a:noAutofit/>
          </a:bodyPr>
          <a:lstStyle/>
          <a:p>
            <a:pPr marL="45720" lvl="0" indent="0" algn="ctr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</a:t>
            </a:r>
          </a:p>
          <a:p>
            <a:pPr marL="45720" lvl="0" indent="0" algn="ctr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за </a:t>
            </a:r>
          </a:p>
          <a:p>
            <a:pPr marL="45720" lvl="0" indent="0" algn="ctr">
              <a:buNone/>
            </a:pPr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75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43608" y="548680"/>
            <a:ext cx="7056784" cy="91440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исследования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132856"/>
            <a:ext cx="8352928" cy="388843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составить энциклопедию слов аршин, </a:t>
            </a:r>
            <a:r>
              <a:rPr lang="ru-RU" sz="7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пядь</a:t>
            </a:r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74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9552" y="188640"/>
            <a:ext cx="7920880" cy="1402160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Задачи, вытекающие из цели: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1916832"/>
            <a:ext cx="8568952" cy="464651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	охарактеризовать слова аршин, пядь, привести дефиниции слов из лингвистических словарей и справочников; 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	систематизировать сведения о словах аршин, пядь, полученные в разных областях филологического знания;</a:t>
            </a:r>
          </a:p>
          <a:p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	проанализировать произведения фольклора, художественной литературы на предмет использования в них исследуемых понятий.</a:t>
            </a:r>
          </a:p>
        </p:txBody>
      </p:sp>
    </p:spTree>
    <p:extLst>
      <p:ext uri="{BB962C8B-B14F-4D97-AF65-F5344CB8AC3E}">
        <p14:creationId xmlns:p14="http://schemas.microsoft.com/office/powerpoint/2010/main" val="393722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23528" y="274796"/>
            <a:ext cx="8496944" cy="1402160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Объект</a:t>
            </a:r>
            <a:r>
              <a:rPr lang="ru-RU" sz="5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слова аршин, пядь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2777" y="2060848"/>
            <a:ext cx="8496944" cy="4536504"/>
          </a:xfrm>
          <a:prstGeom prst="roundRect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u="sng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значение, происхождение</a:t>
            </a:r>
            <a:r>
              <a:rPr lang="ru-RU" sz="48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использование </a:t>
            </a:r>
            <a:r>
              <a:rPr lang="ru-RU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слов в разных аспектах гуманитарной науки 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27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>
          <a:xfrm>
            <a:off x="179512" y="81739"/>
            <a:ext cx="5688632" cy="566738"/>
          </a:xfrm>
        </p:spPr>
        <p:txBody>
          <a:bodyPr/>
          <a:lstStyle/>
          <a:p>
            <a:pPr marL="0" indent="0" algn="l">
              <a:buNone/>
              <a:defRPr/>
            </a:pPr>
            <a:r>
              <a:rPr lang="ru-RU" sz="5400" i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Georgia" pitchFamily="18" charset="0"/>
              </a:rPr>
              <a:t>Ход работы</a:t>
            </a:r>
          </a:p>
        </p:txBody>
      </p:sp>
      <p:sp>
        <p:nvSpPr>
          <p:cNvPr id="6148" name="AutoShape 12"/>
          <p:cNvSpPr>
            <a:spLocks noChangeArrowheads="1"/>
          </p:cNvSpPr>
          <p:nvPr/>
        </p:nvSpPr>
        <p:spPr bwMode="auto">
          <a:xfrm>
            <a:off x="8101013" y="5661025"/>
            <a:ext cx="647700" cy="574675"/>
          </a:xfrm>
          <a:prstGeom prst="sun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300192" y="81739"/>
            <a:ext cx="2623306" cy="5337263"/>
            <a:chOff x="3379" y="1026"/>
            <a:chExt cx="1406" cy="2441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6163" name="AutoShape 7"/>
            <p:cNvSpPr>
              <a:spLocks noChangeArrowheads="1"/>
            </p:cNvSpPr>
            <p:nvPr/>
          </p:nvSpPr>
          <p:spPr bwMode="auto">
            <a:xfrm>
              <a:off x="3379" y="1026"/>
              <a:ext cx="1406" cy="499"/>
            </a:xfrm>
            <a:prstGeom prst="plaque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Подвели итоги</a:t>
              </a:r>
              <a:endParaRPr lang="ru-RU" sz="280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164" name="Line 14"/>
            <p:cNvSpPr>
              <a:spLocks noChangeShapeType="1"/>
            </p:cNvSpPr>
            <p:nvPr/>
          </p:nvSpPr>
          <p:spPr bwMode="auto">
            <a:xfrm flipH="1" flipV="1">
              <a:off x="4513" y="1616"/>
              <a:ext cx="29" cy="1851"/>
            </a:xfrm>
            <a:prstGeom prst="line">
              <a:avLst/>
            </a:prstGeom>
            <a:grp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348534" y="1267937"/>
            <a:ext cx="4752481" cy="4321652"/>
            <a:chOff x="2837" y="1510"/>
            <a:chExt cx="2266" cy="2011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6161" name="AutoShape 6"/>
            <p:cNvSpPr>
              <a:spLocks noChangeArrowheads="1"/>
            </p:cNvSpPr>
            <p:nvPr/>
          </p:nvSpPr>
          <p:spPr bwMode="auto">
            <a:xfrm>
              <a:off x="2837" y="1510"/>
              <a:ext cx="1716" cy="671"/>
            </a:xfrm>
            <a:prstGeom prst="plaque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Исследовали жизнь </a:t>
              </a:r>
            </a:p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слова в литературе</a:t>
              </a:r>
            </a:p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и искусстве</a:t>
              </a:r>
            </a:p>
          </p:txBody>
        </p:sp>
        <p:sp>
          <p:nvSpPr>
            <p:cNvPr id="6162" name="Line 15"/>
            <p:cNvSpPr>
              <a:spLocks noChangeShapeType="1"/>
            </p:cNvSpPr>
            <p:nvPr/>
          </p:nvSpPr>
          <p:spPr bwMode="auto">
            <a:xfrm flipH="1" flipV="1">
              <a:off x="3986" y="2249"/>
              <a:ext cx="1117" cy="1272"/>
            </a:xfrm>
            <a:prstGeom prst="line">
              <a:avLst/>
            </a:prstGeom>
            <a:grp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1234165" y="2855503"/>
            <a:ext cx="7236594" cy="3092859"/>
            <a:chOff x="1701" y="2271"/>
            <a:chExt cx="3311" cy="1386"/>
          </a:xfrm>
        </p:grpSpPr>
        <p:sp>
          <p:nvSpPr>
            <p:cNvPr id="6159" name="AutoShape 8"/>
            <p:cNvSpPr>
              <a:spLocks noChangeArrowheads="1"/>
            </p:cNvSpPr>
            <p:nvPr/>
          </p:nvSpPr>
          <p:spPr bwMode="auto">
            <a:xfrm>
              <a:off x="1701" y="2271"/>
              <a:ext cx="1614" cy="742"/>
            </a:xfrm>
            <a:prstGeom prst="plaque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Составили перечень </a:t>
              </a:r>
            </a:p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словарей для работы </a:t>
              </a:r>
            </a:p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с этим словом</a:t>
              </a:r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 flipH="1" flipV="1">
              <a:off x="3315" y="3013"/>
              <a:ext cx="1697" cy="644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179512" y="4581129"/>
            <a:ext cx="7632576" cy="1674922"/>
            <a:chOff x="204" y="3085"/>
            <a:chExt cx="4717" cy="889"/>
          </a:xfrm>
          <a:solidFill>
            <a:schemeClr val="bg1"/>
          </a:solidFill>
        </p:grpSpPr>
        <p:sp>
          <p:nvSpPr>
            <p:cNvPr id="6155" name="AutoShape 9"/>
            <p:cNvSpPr>
              <a:spLocks noChangeArrowheads="1"/>
            </p:cNvSpPr>
            <p:nvPr/>
          </p:nvSpPr>
          <p:spPr bwMode="auto">
            <a:xfrm>
              <a:off x="204" y="3085"/>
              <a:ext cx="2086" cy="889"/>
            </a:xfrm>
            <a:prstGeom prst="plaque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Выбрали слово </a:t>
              </a:r>
            </a:p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из своей </a:t>
              </a:r>
            </a:p>
            <a:p>
              <a:pPr algn="ctr"/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т</a:t>
              </a:r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ематической</a:t>
              </a:r>
            </a:p>
            <a:p>
              <a:pPr algn="ctr"/>
              <a:r>
                <a:rPr lang="ru-RU" sz="2800" b="1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800" b="1" i="1" dirty="0">
                  <a:latin typeface="Times New Roman" pitchFamily="18" charset="0"/>
                  <a:cs typeface="Times New Roman" pitchFamily="18" charset="0"/>
                </a:rPr>
                <a:t>группы</a:t>
              </a:r>
              <a:r>
                <a:rPr lang="ru-RU" sz="3200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6156" name="Line 18"/>
            <p:cNvSpPr>
              <a:spLocks noChangeShapeType="1"/>
            </p:cNvSpPr>
            <p:nvPr/>
          </p:nvSpPr>
          <p:spPr bwMode="auto">
            <a:xfrm flipH="1" flipV="1">
              <a:off x="2382" y="3780"/>
              <a:ext cx="2539" cy="58"/>
            </a:xfrm>
            <a:prstGeom prst="line">
              <a:avLst/>
            </a:prstGeom>
            <a:grpFill/>
            <a:ln w="19050">
              <a:solidFill>
                <a:srgbClr val="CC0000"/>
              </a:solidFill>
              <a:round/>
              <a:headEnd/>
              <a:tailEnd type="triangle" w="med" len="med"/>
            </a:ln>
            <a:extLst/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999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/>
          </p:cNvSpPr>
          <p:nvPr/>
        </p:nvSpPr>
        <p:spPr>
          <a:xfrm>
            <a:off x="565212" y="122428"/>
            <a:ext cx="8229600" cy="2297508"/>
          </a:xfrm>
          <a:prstGeom prst="rect">
            <a:avLst/>
          </a:prstGeom>
          <a:solidFill>
            <a:schemeClr val="bg1"/>
          </a:solidFill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indent="0" algn="ctr">
              <a:buFont typeface="Georgia" pitchFamily="18" charset="0"/>
              <a:buNone/>
              <a:defRPr/>
            </a:pPr>
            <a:r>
              <a:rPr lang="ru-RU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Ход работы. </a:t>
            </a:r>
            <a:br>
              <a:rPr lang="ru-RU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Шаг 1 – </a:t>
            </a:r>
            <a:r>
              <a:rPr lang="ru-RU" sz="3600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выбор слов из тематической группы «Старорусские единицы измерения длины»</a:t>
            </a: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395536" y="2721674"/>
            <a:ext cx="8568952" cy="3816424"/>
          </a:xfrm>
          <a:prstGeom prst="plaque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ходе исследования были выбраны</a:t>
            </a:r>
          </a:p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наиболее часто используемые </a:t>
            </a:r>
          </a:p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 Древней Руси</a:t>
            </a:r>
          </a:p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меры длины – аршин, пядь.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95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title"/>
          </p:nvPr>
        </p:nvSpPr>
        <p:spPr>
          <a:xfrm>
            <a:off x="312738" y="116632"/>
            <a:ext cx="8229600" cy="1296144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Ход работы. </a:t>
            </a:r>
            <a:b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40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Шаг 2 – </a:t>
            </a:r>
            <a:r>
              <a:rPr lang="ru-RU" sz="40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выбор словарей</a:t>
            </a:r>
            <a:endParaRPr lang="ru-RU" sz="40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797050" y="2711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49158" name="Picture 6" descr="http://yarus.aspu.ru/images/Image/dictionaries/pic2.jpg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2133600"/>
            <a:ext cx="13684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8" name="Rectangle 9"/>
          <p:cNvSpPr>
            <a:spLocks noChangeArrowheads="1"/>
          </p:cNvSpPr>
          <p:nvPr/>
        </p:nvSpPr>
        <p:spPr bwMode="auto">
          <a:xfrm>
            <a:off x="5197475" y="3689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199" name="Rectangle 11"/>
          <p:cNvSpPr>
            <a:spLocks noChangeArrowheads="1"/>
          </p:cNvSpPr>
          <p:nvPr/>
        </p:nvSpPr>
        <p:spPr bwMode="auto">
          <a:xfrm>
            <a:off x="3924300" y="30686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49162" name="Picture 10" descr="http://yarus.aspu.ru/images/Image/dictionaries/wordformative/image011.gif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121602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1" name="Rectangle 13"/>
          <p:cNvSpPr>
            <a:spLocks noChangeArrowheads="1"/>
          </p:cNvSpPr>
          <p:nvPr/>
        </p:nvSpPr>
        <p:spPr bwMode="auto">
          <a:xfrm>
            <a:off x="5262563" y="3016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64" name="Picture 12" descr="http://yarus.aspu.ru/images/Image/fotolab/racib.jpg"/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38" y="1700213"/>
            <a:ext cx="1409700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3" name="Rectangle 15"/>
          <p:cNvSpPr>
            <a:spLocks noChangeArrowheads="1"/>
          </p:cNvSpPr>
          <p:nvPr/>
        </p:nvSpPr>
        <p:spPr bwMode="auto">
          <a:xfrm>
            <a:off x="611188" y="8901113"/>
            <a:ext cx="91440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pic>
        <p:nvPicPr>
          <p:cNvPr id="49166" name="Picture 14" descr="http://yarus.aspu.ru/images/Image/obrat.jpg"/>
          <p:cNvPicPr>
            <a:picLocks noChangeAspect="1" noChangeArrowheads="1"/>
          </p:cNvPicPr>
          <p:nvPr/>
        </p:nvPicPr>
        <p:blipFill>
          <a:blip r:embed="rId8" r:link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773238"/>
            <a:ext cx="1335087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5" name="Rectangle 17"/>
          <p:cNvSpPr>
            <a:spLocks noChangeArrowheads="1"/>
          </p:cNvSpPr>
          <p:nvPr/>
        </p:nvSpPr>
        <p:spPr bwMode="auto">
          <a:xfrm>
            <a:off x="4379913" y="482917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49168" name="Picture 16" descr="http://www.yarus.aspu.ru/images/Image/dictionaries/orthoepic/zarva.jpg"/>
          <p:cNvPicPr>
            <a:picLocks noChangeAspect="1" noChangeArrowheads="1"/>
          </p:cNvPicPr>
          <p:nvPr/>
        </p:nvPicPr>
        <p:blipFill>
          <a:blip r:embed="rId10" r:link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133600"/>
            <a:ext cx="1368425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7" name="Rectangle 19"/>
          <p:cNvSpPr>
            <a:spLocks noChangeArrowheads="1"/>
          </p:cNvSpPr>
          <p:nvPr/>
        </p:nvSpPr>
        <p:spPr bwMode="auto">
          <a:xfrm>
            <a:off x="5389563" y="5245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49170" name="Picture 18" descr="http://yarus.aspu.ru/images/Image/dictionaries/citaty/image001.gif"/>
          <p:cNvPicPr>
            <a:picLocks noChangeAspect="1" noChangeArrowheads="1"/>
          </p:cNvPicPr>
          <p:nvPr/>
        </p:nvPicPr>
        <p:blipFill>
          <a:blip r:embed="rId12" r:link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1844675"/>
            <a:ext cx="1511300" cy="207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Rectangle 21"/>
          <p:cNvSpPr>
            <a:spLocks noChangeArrowheads="1"/>
          </p:cNvSpPr>
          <p:nvPr/>
        </p:nvSpPr>
        <p:spPr bwMode="auto">
          <a:xfrm>
            <a:off x="6369050" y="51657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72" name="Picture 20" descr="http://yarus.aspu.ru/images/Image/dictionaries/periphrase/image002.gif"/>
          <p:cNvPicPr>
            <a:picLocks noChangeAspect="1" noChangeArrowheads="1"/>
          </p:cNvPicPr>
          <p:nvPr/>
        </p:nvPicPr>
        <p:blipFill>
          <a:blip r:embed="rId14"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5263"/>
            <a:ext cx="1401763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74" name="Picture 22" descr="rifm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4508500"/>
            <a:ext cx="1366838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2" name="Rectangle 24"/>
          <p:cNvSpPr>
            <a:spLocks noChangeArrowheads="1"/>
          </p:cNvSpPr>
          <p:nvPr/>
        </p:nvSpPr>
        <p:spPr bwMode="auto">
          <a:xfrm>
            <a:off x="4603750" y="4908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ru-RU"/>
          </a:p>
        </p:txBody>
      </p:sp>
      <p:pic>
        <p:nvPicPr>
          <p:cNvPr id="49175" name="Picture 23" descr="http://yarus.aspu.ru/images/Image/dictionaries/synonym/image004.gif"/>
          <p:cNvPicPr>
            <a:picLocks noChangeAspect="1" noChangeArrowheads="1"/>
          </p:cNvPicPr>
          <p:nvPr/>
        </p:nvPicPr>
        <p:blipFill>
          <a:blip r:embed="rId17" r:link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4005263"/>
            <a:ext cx="1341437" cy="187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4" name="Rectangle 26"/>
          <p:cNvSpPr>
            <a:spLocks noChangeArrowheads="1"/>
          </p:cNvSpPr>
          <p:nvPr/>
        </p:nvSpPr>
        <p:spPr bwMode="auto">
          <a:xfrm>
            <a:off x="5630863" y="4940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77" name="Picture 25" descr="http://yarus.aspu.ru/images/Image/dictionaries/sravnenie/image004.gif"/>
          <p:cNvPicPr>
            <a:picLocks noChangeAspect="1" noChangeArrowheads="1"/>
          </p:cNvPicPr>
          <p:nvPr/>
        </p:nvPicPr>
        <p:blipFill>
          <a:blip r:embed="rId19" r:link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4508500"/>
            <a:ext cx="1411287" cy="185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6" name="Rectangle 28"/>
          <p:cNvSpPr>
            <a:spLocks noChangeArrowheads="1"/>
          </p:cNvSpPr>
          <p:nvPr/>
        </p:nvSpPr>
        <p:spPr bwMode="auto">
          <a:xfrm>
            <a:off x="6881813" y="47958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79" name="Picture 27" descr="http://yarus.aspu.ru/images/Image/dictionaries/writer/image001.gif"/>
          <p:cNvPicPr>
            <a:picLocks noChangeAspect="1" noChangeArrowheads="1"/>
          </p:cNvPicPr>
          <p:nvPr/>
        </p:nvPicPr>
        <p:blipFill>
          <a:blip r:embed="rId21" r:link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581525"/>
            <a:ext cx="1443038" cy="176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8" name="Rectangle 30"/>
          <p:cNvSpPr>
            <a:spLocks noChangeArrowheads="1"/>
          </p:cNvSpPr>
          <p:nvPr/>
        </p:nvSpPr>
        <p:spPr bwMode="auto">
          <a:xfrm>
            <a:off x="8213725" y="52943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49181" name="Picture 29" descr="http://yarus.aspu.ru/images/Image/dictionaries/explanatory/image015.gif"/>
          <p:cNvPicPr>
            <a:picLocks noChangeAspect="1" noChangeArrowheads="1"/>
          </p:cNvPicPr>
          <p:nvPr/>
        </p:nvPicPr>
        <p:blipFill>
          <a:blip r:embed="rId23" r:link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288" y="4221163"/>
            <a:ext cx="14668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3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2"/>
          <p:cNvSpPr txBox="1">
            <a:spLocks/>
          </p:cNvSpPr>
          <p:nvPr/>
        </p:nvSpPr>
        <p:spPr>
          <a:xfrm>
            <a:off x="338158" y="1921736"/>
            <a:ext cx="8424936" cy="431557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ru-RU" sz="6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Аршин – старорусская единица измерения длины.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38158" y="249676"/>
            <a:ext cx="8424936" cy="145113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Толковые словари</a:t>
            </a:r>
          </a:p>
          <a:p>
            <a:pPr algn="ctr"/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И.В. Даля, С.И. </a:t>
            </a:r>
            <a:r>
              <a:rPr lang="ru-RU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Ожегова, Д.Н. Ушакова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3995936" y="3801795"/>
            <a:ext cx="4124583" cy="239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030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728192"/>
          </a:xfrm>
          <a:solidFill>
            <a:schemeClr val="bg1"/>
          </a:solidFill>
        </p:spPr>
        <p:txBody>
          <a:bodyPr/>
          <a:lstStyle/>
          <a:p>
            <a:pPr marL="0" indent="0" algn="ctr">
              <a:buNone/>
            </a:pPr>
            <a:r>
              <a:rPr lang="ru-RU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Этимологический словарь Фасмера</a:t>
            </a:r>
            <a:endParaRPr lang="ru-RU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060848"/>
            <a:ext cx="8640960" cy="4608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Аршин упоминается в литературных источниках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середины XVI века.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Многие ученые приходят к общему мнению, что слово аршин происходит от персидского 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арши</a:t>
            </a:r>
            <a:r>
              <a:rPr lang="ru-RU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мера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длины.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одной из версий, изначально это был норматив натяжения тетивы в римской армии, необходимый для сохранения рабочей дистанции между лучниками в бою. Рассчитывался от правой руки держащей лук до середины груди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стрелка. От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лат. </a:t>
            </a:r>
            <a:r>
              <a:rPr lang="ru-RU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arcarius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— лучник, от лат. </a:t>
            </a:r>
            <a:r>
              <a:rPr lang="ru-RU" sz="2800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arcus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лук.</a:t>
            </a:r>
          </a:p>
        </p:txBody>
      </p:sp>
    </p:spTree>
    <p:extLst>
      <p:ext uri="{BB962C8B-B14F-4D97-AF65-F5344CB8AC3E}">
        <p14:creationId xmlns:p14="http://schemas.microsoft.com/office/powerpoint/2010/main" val="102598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324</TotalTime>
  <Words>550</Words>
  <Application>Microsoft Office PowerPoint</Application>
  <PresentationFormat>Экран (4:3)</PresentationFormat>
  <Paragraphs>91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Trebuchet MS</vt:lpstr>
      <vt:lpstr>Georgia</vt:lpstr>
      <vt:lpstr>Times New Roman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Ход работы</vt:lpstr>
      <vt:lpstr>Презентация PowerPoint</vt:lpstr>
      <vt:lpstr>Ход работы.  Шаг 2 – выбор словарей</vt:lpstr>
      <vt:lpstr>Презентация PowerPoint</vt:lpstr>
      <vt:lpstr>Этимологический словарь Фасмера</vt:lpstr>
      <vt:lpstr>Презентация PowerPoint</vt:lpstr>
      <vt:lpstr>Презентация PowerPoint</vt:lpstr>
      <vt:lpstr>Презентация PowerPoint</vt:lpstr>
      <vt:lpstr>Жизнь слова аршин в художественной литературе</vt:lpstr>
      <vt:lpstr>Презентация PowerPoint</vt:lpstr>
      <vt:lpstr>Этимологический словарь Фасмера</vt:lpstr>
      <vt:lpstr>Презентация PowerPoint</vt:lpstr>
      <vt:lpstr>Презентация PowerPoint</vt:lpstr>
      <vt:lpstr>Жизнь слова пядь в художественной литературе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Эльвира</dc:creator>
  <cp:lastModifiedBy>Галия</cp:lastModifiedBy>
  <cp:revision>23</cp:revision>
  <dcterms:created xsi:type="dcterms:W3CDTF">2013-01-14T03:33:28Z</dcterms:created>
  <dcterms:modified xsi:type="dcterms:W3CDTF">2016-11-09T09:55:09Z</dcterms:modified>
</cp:coreProperties>
</file>